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9B7B7-4DB8-62B5-4415-1B4A5D309B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440303-4F71-73FB-E648-02518398B3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E3E51-F179-487D-810C-19E89562E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06CC7-EDA9-4A6D-A8B3-D3239BC027FE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9EADD7-A6AF-EBCB-BB2E-367388378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A2FE92-ECE0-9F6A-4407-911362B20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0502E-E467-47CD-87B4-FCA22F7F3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404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B4A91-42FD-2EBA-AC2C-FB19C0394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E10408-55F0-9691-F98B-E0266EB5A7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1FCBB5-8E90-0767-FB1F-E6ED368BB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06CC7-EDA9-4A6D-A8B3-D3239BC027FE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FA6DDE-DDDF-4FF3-A440-310C491D7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CBE37B-4E32-6F1A-F5A6-F1D1CCD41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0502E-E467-47CD-87B4-FCA22F7F3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976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8F3A0-049D-24E0-2A91-9058AADF5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E8BAA3-8EF7-968C-43F9-4ED0774010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43E387-D7D2-D24C-18E6-856BC44E4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06CC7-EDA9-4A6D-A8B3-D3239BC027FE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3EF456-065C-20D0-7C83-3F7D285AB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92F09B-F673-52E2-73B2-108E120FD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0502E-E467-47CD-87B4-FCA22F7F3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940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70513-730A-3B02-F0EF-73B0F1CBB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E0D55A-3680-5E9A-67B3-EBB23F2DD1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D2A379-88C9-1507-7D03-A61D2776B1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9FA13F-2AFE-862C-33F8-5C1C97B56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06CC7-EDA9-4A6D-A8B3-D3239BC027FE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9AB948-C1A0-4B37-D0AE-067F17FE1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3D174C-3660-29EE-A8A2-26DBB1B81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0502E-E467-47CD-87B4-FCA22F7F3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665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091A0-98B1-BDD1-6166-39A1571EA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D47C55-128A-FA44-8D22-709CAC6CB8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70D30B-8E5A-58CC-2548-C9A189DA02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3A799C-293E-9B17-C573-EB82E1F34C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4652B3-C201-B49A-82AB-594D92472B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F0F6D8-FBFC-07FE-7E48-B3E155B95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06CC7-EDA9-4A6D-A8B3-D3239BC027FE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3AC4C4-3162-E98F-4448-E46C1B103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243310-E823-F039-B371-31819E9BF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0502E-E467-47CD-87B4-FCA22F7F3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440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370D4-9A68-57F4-0B0B-ABCB2FB6B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6DC8E7-C9F5-B939-5DCE-5989BB313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06CC7-EDA9-4A6D-A8B3-D3239BC027FE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C96834-2A0E-21CB-05F1-CDB83E68B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15F322-B842-36B6-607F-7872C5E71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0502E-E467-47CD-87B4-FCA22F7F3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705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0F357E-F3B3-12A2-C2BF-65F67787F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06CC7-EDA9-4A6D-A8B3-D3239BC027FE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40AC21-ECC6-8DCC-CA14-F617B27B3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5AFDC0-BE60-09A2-4AF5-60841AFA2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0502E-E467-47CD-87B4-FCA22F7F3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042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5D4A7-33BF-ADB1-FDBA-9C264CFA7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235F05-97FC-89DD-6483-B92231A9DF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EE2EE0-8EC5-3D01-6BAC-F8E7F7CC7E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D854A7-D6A4-ADA1-2E29-A3EC36CE5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06CC7-EDA9-4A6D-A8B3-D3239BC027FE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9579BA-77BF-FA6F-C053-53B0D40DE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DE4094-340E-060F-30DE-7F0B42CA7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0502E-E467-47CD-87B4-FCA22F7F3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659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68FF3-C8B2-4751-A515-4200C2617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DEE707-4AD8-AC29-0286-4A156B02D2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702E68-A0B0-0DEF-BE66-3A581E4E26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3B7C9E-018E-31F9-3E13-021156130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06CC7-EDA9-4A6D-A8B3-D3239BC027FE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938619-1276-AD98-DE8D-C40A7EA34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189099-49F3-985A-5657-83E3BC81C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0502E-E467-47CD-87B4-FCA22F7F3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396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A2780-307C-0AC2-2420-840F47B79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C4BDE9-0009-2F53-59A8-7FA9B7A55F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03D429-F190-A23D-F4CC-9D4388C9A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06CC7-EDA9-4A6D-A8B3-D3239BC027FE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F29C8F-517E-7893-2CB8-7C2651292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A496E9-76EB-3862-CD0A-4D3A1898A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0502E-E467-47CD-87B4-FCA22F7F3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599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3306E2-2E26-C8DC-B7E4-DF6C2DB1DB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E11755-B222-A765-C8B6-6CD25102D4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FA856E-2355-F161-3310-68447CA3A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06CC7-EDA9-4A6D-A8B3-D3239BC027FE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E1E9E8-A1C7-3258-7444-8DF1CDF27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8E7B13-889C-DABA-76AF-5EA2317C0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0502E-E467-47CD-87B4-FCA22F7F3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8018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Title and 2-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C67D3-E434-8BEB-7F6D-8B0229B96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D3D1FB-AAFB-E8C8-938A-6E720103FB77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96E2AE-3987-3706-FD73-FF4F420987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D061E-408A-A45A-0E93-7FBD16FB5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06CC7-EDA9-4A6D-A8B3-D3239BC027FE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303F18-44C3-7513-B250-59C909C1C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9A9A1C-39C6-7F03-73E0-BB98D57D2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0502E-E467-47CD-87B4-FCA22F7F3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827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715CE-EE2E-1BAC-FFE3-E5EA034F3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24992C-EE45-89C5-9599-7017F3AA20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C4A9A5-0F0C-0DB7-6C00-28B15941C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06CC7-EDA9-4A6D-A8B3-D3239BC027FE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07AAD-97F5-8763-7F12-503AD0E84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F87091-D378-539A-1FCE-8EBB10B8C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0502E-E467-47CD-87B4-FCA22F7F3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529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56C692-69E2-2FDF-0281-F5990E031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E135F8-F83B-6FDC-35D5-193F21C391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3BA18F-2183-20D1-851F-BB43F1535E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F606CC7-EDA9-4A6D-A8B3-D3239BC027FE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72FE60-4D25-06E6-E7EF-2A0DE1E0ED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F9DC1E-01B1-4F33-0C10-D26AB47F98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10502E-E467-47CD-87B4-FCA22F7F3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560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875C1-ED83-4A92-3ABE-FE82B3AFA5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AI is already making decisions that affect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C90A4C-B9D8-0B01-C189-D5AC19222A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Hands-On AI for High School</a:t>
            </a:r>
          </a:p>
          <a:p>
            <a:r>
              <a:rPr lang="en-US">
                <a:latin typeface="Calibri" panose="020F0502020204030204" pitchFamily="34" charset="0"/>
              </a:rPr>
              <a:t>Dr. Ali Al Bataineh, Higher Colleges of Technology</a:t>
            </a:r>
          </a:p>
        </p:txBody>
      </p:sp>
    </p:spTree>
    <p:extLst>
      <p:ext uri="{BB962C8B-B14F-4D97-AF65-F5344CB8AC3E}">
        <p14:creationId xmlns:p14="http://schemas.microsoft.com/office/powerpoint/2010/main" val="1932592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953FF-4C19-1648-1183-7CF9F826E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1. An answer that sounds right but is wrong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83FC75-E7D1-DA42-0CEB-A138657FAAAB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>
            <a:normAutofit/>
          </a:bodyPr>
          <a:lstStyle/>
          <a:p>
            <a:r>
              <a:rPr lang="en-US" sz="1800">
                <a:latin typeface="Calibri" panose="020F0502020204030204" pitchFamily="34" charset="0"/>
              </a:rPr>
              <a:t>Question: what is the compressive strength of standard ASTM A36 structural steel?</a:t>
            </a:r>
          </a:p>
          <a:p>
            <a:r>
              <a:rPr lang="en-US" sz="1800">
                <a:latin typeface="Calibri" panose="020F0502020204030204" pitchFamily="34" charset="0"/>
              </a:rPr>
              <a:t>AI answer (an example written to show a common mistake):</a:t>
            </a:r>
          </a:p>
          <a:p>
            <a:pPr lvl="1"/>
            <a:r>
              <a:rPr lang="en-US" sz="1800">
                <a:latin typeface="Calibri" panose="020F0502020204030204" pitchFamily="34" charset="0"/>
              </a:rPr>
              <a:t>A36 has a compressive strength of 36,000 to 58,000 psi, depending on the shape and length of the member.</a:t>
            </a:r>
          </a:p>
          <a:p>
            <a:pPr lvl="1"/>
            <a:r>
              <a:rPr lang="en-US" sz="1800">
                <a:latin typeface="Calibri" panose="020F0502020204030204" pitchFamily="34" charset="0"/>
              </a:rPr>
              <a:t>Its yield strength is 36 ksi, its tensile strength is 58 to 80 ksi, and its modulus of elasticity is 29,000 ksi.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BC0E7F-50F8-AA7D-29EC-3C220A955C7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800">
                <a:latin typeface="Calibri" panose="020F0502020204030204" pitchFamily="34" charset="0"/>
              </a:rPr>
              <a:t>What is wrong</a:t>
            </a:r>
          </a:p>
          <a:p>
            <a:pPr lvl="1"/>
            <a:r>
              <a:rPr lang="en-US" sz="1800">
                <a:latin typeface="Calibri" panose="020F0502020204030204" pitchFamily="34" charset="0"/>
              </a:rPr>
              <a:t>58,000 psi is the lowest tensile strength of A36, the stress at which it breaks when pulled. It is not a compressive strength.</a:t>
            </a:r>
          </a:p>
          <a:p>
            <a:pPr lvl="1"/>
            <a:r>
              <a:rPr lang="en-US" sz="1800">
                <a:latin typeface="Calibri" panose="020F0502020204030204" pitchFamily="34" charset="0"/>
              </a:rPr>
              <a:t>Engineers use the same yield strength, 36 ksi, whether steel is pulled or squeezed.</a:t>
            </a:r>
          </a:p>
          <a:p>
            <a:pPr lvl="1"/>
            <a:r>
              <a:rPr lang="en-US" sz="1800">
                <a:latin typeface="Calibri" panose="020F0502020204030204" pitchFamily="34" charset="0"/>
              </a:rPr>
              <a:t>A long, slender column fails at a lower load by buckling. Length and shape never raise the stress a column can carry to 58 ksi.</a:t>
            </a:r>
          </a:p>
          <a:p>
            <a:r>
              <a:rPr lang="en-US" sz="1800">
                <a:latin typeface="Calibri" panose="020F0502020204030204" pitchFamily="34" charset="0"/>
              </a:rPr>
              <a:t>Think about it: would you have noticed the mistake if you were in a hurry?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E5737A-3F3D-48AE-78C4-35B8534C2CB4}"/>
              </a:ext>
            </a:extLst>
          </p:cNvPr>
          <p:cNvSpPr txBox="1"/>
          <p:nvPr/>
        </p:nvSpPr>
        <p:spPr>
          <a:xfrm>
            <a:off x="508000" y="6350000"/>
            <a:ext cx="11176000" cy="24622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sz="1000">
                <a:solidFill>
                  <a:srgbClr val="595959"/>
                </a:solidFill>
                <a:latin typeface="Calibri" panose="020F0502020204030204" pitchFamily="34" charset="0"/>
              </a:rPr>
              <a:t>Steel values: AISC/NSBA Steel Bridge Design Handbook, Chapter 1 (2022); AISC 360-16, Specification for Structural Steel Buildings. 1 ksi = 1,000 psi.</a:t>
            </a:r>
          </a:p>
        </p:txBody>
      </p:sp>
    </p:spTree>
    <p:extLst>
      <p:ext uri="{BB962C8B-B14F-4D97-AF65-F5344CB8AC3E}">
        <p14:creationId xmlns:p14="http://schemas.microsoft.com/office/powerpoint/2010/main" val="1418102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F9FBF-1BC7-137B-747C-7E6E3C21A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2. A system that worked better for some people than for others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79DA40-1D43-3BC9-879D-F1808AF34FD4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>
            <a:normAutofit/>
          </a:bodyPr>
          <a:lstStyle/>
          <a:p>
            <a:r>
              <a:rPr lang="en-US" sz="1800">
                <a:latin typeface="Calibri" panose="020F0502020204030204" pitchFamily="34" charset="0"/>
              </a:rPr>
              <a:t>In 2018, Joy Buolamwini (MIT Media Lab) and Timnit Gebru (Microsoft Research) tested face-analysis systems from IBM, Microsoft and Face++.</a:t>
            </a:r>
          </a:p>
          <a:p>
            <a:r>
              <a:rPr lang="en-US" sz="1800">
                <a:latin typeface="Calibri" panose="020F0502020204030204" pitchFamily="34" charset="0"/>
              </a:rPr>
              <a:t>Each system guessed from a photo whether a person was male or female.</a:t>
            </a:r>
          </a:p>
          <a:p>
            <a:r>
              <a:rPr lang="en-US" sz="1800">
                <a:latin typeface="Calibri" panose="020F0502020204030204" pitchFamily="34" charset="0"/>
              </a:rPr>
              <a:t>The test photos showed 1,270 members of parliament from three African and three European countries.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29C99D-EB56-71BD-5A8C-BEA65367836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800">
                <a:latin typeface="Calibri" panose="020F0502020204030204" pitchFamily="34" charset="0"/>
              </a:rPr>
              <a:t>IBM's system was right for</a:t>
            </a:r>
          </a:p>
          <a:p>
            <a:pPr lvl="1"/>
            <a:r>
              <a:rPr lang="en-US" sz="1800">
                <a:latin typeface="Calibri" panose="020F0502020204030204" pitchFamily="34" charset="0"/>
              </a:rPr>
              <a:t>99.7% of lighter-skinned men</a:t>
            </a:r>
          </a:p>
          <a:p>
            <a:pPr lvl="1"/>
            <a:r>
              <a:rPr lang="en-US" sz="1800">
                <a:latin typeface="Calibri" panose="020F0502020204030204" pitchFamily="34" charset="0"/>
              </a:rPr>
              <a:t>65.3% of darker-skinned women</a:t>
            </a:r>
          </a:p>
          <a:p>
            <a:r>
              <a:rPr lang="en-US" sz="1800">
                <a:latin typeface="Calibri" panose="020F0502020204030204" pitchFamily="34" charset="0"/>
              </a:rPr>
              <a:t>Across the three systems, errors for darker-skinned women reached 34.7%; for lighter-skinned men they never passed 0.8%.</a:t>
            </a:r>
          </a:p>
          <a:p>
            <a:r>
              <a:rPr lang="en-US" sz="1800">
                <a:latin typeface="Calibri" panose="020F0502020204030204" pitchFamily="34" charset="0"/>
              </a:rPr>
              <a:t>Two widely used face collections were 79.6% and 86.2% lighter-skinned.</a:t>
            </a:r>
          </a:p>
          <a:p>
            <a:r>
              <a:rPr lang="en-US" sz="1800">
                <a:latin typeface="Calibri" panose="020F0502020204030204" pitchFamily="34" charset="0"/>
              </a:rPr>
              <a:t>Think about it: who would be affected if a system like this were used in decisions about people?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5CEAC4-246D-7A4E-3A9D-AE1186F51FE1}"/>
              </a:ext>
            </a:extLst>
          </p:cNvPr>
          <p:cNvSpPr txBox="1"/>
          <p:nvPr/>
        </p:nvSpPr>
        <p:spPr>
          <a:xfrm>
            <a:off x="508000" y="6350000"/>
            <a:ext cx="11176000" cy="24622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sz="1000">
                <a:solidFill>
                  <a:srgbClr val="595959"/>
                </a:solidFill>
                <a:latin typeface="Calibri" panose="020F0502020204030204" pitchFamily="34" charset="0"/>
              </a:rPr>
              <a:t>Source: J. Buolamwini and T. Gebru, Gender Shades: Intersectional Accuracy Disparities in Commercial Gender Classification, Proceedings of Machine Learning Research 81 (2018), 77-91.</a:t>
            </a:r>
          </a:p>
        </p:txBody>
      </p:sp>
    </p:spTree>
    <p:extLst>
      <p:ext uri="{BB962C8B-B14F-4D97-AF65-F5344CB8AC3E}">
        <p14:creationId xmlns:p14="http://schemas.microsoft.com/office/powerpoint/2010/main" val="1202925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D5D98-BFED-0633-2738-4F0B03CAB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>
                <a:latin typeface="Calibri" panose="020F0502020204030204" pitchFamily="34" charset="0"/>
              </a:rPr>
              <a:t>3. AI as a design partner</a:t>
            </a: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90F94E-C731-BA38-5A86-237878E038CC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>
            <a:normAutofit/>
          </a:bodyPr>
          <a:lstStyle/>
          <a:p>
            <a:r>
              <a:rPr lang="en-US" sz="1800">
                <a:latin typeface="Calibri" panose="020F0502020204030204" pitchFamily="34" charset="0"/>
              </a:rPr>
              <a:t>Generative design software takes the loads a part must carry and where it must attach, and generates many shapes that meet those goals.</a:t>
            </a:r>
          </a:p>
          <a:p>
            <a:r>
              <a:rPr lang="en-US" sz="1800">
                <a:latin typeface="Calibri" panose="020F0502020204030204" pitchFamily="34" charset="0"/>
              </a:rPr>
              <a:t>In 2018, General Motors and Autodesk used it to rework a seat-belt bracket. It was a test part, not one used in production cars.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8B5F7A-174F-DE38-B024-9BDC42F98A2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800">
                <a:latin typeface="Calibri" panose="020F0502020204030204" pitchFamily="34" charset="0"/>
              </a:rPr>
              <a:t>The new part</a:t>
            </a:r>
          </a:p>
          <a:p>
            <a:pPr lvl="1"/>
            <a:r>
              <a:rPr lang="en-US" sz="1800">
                <a:latin typeface="Calibri" panose="020F0502020204030204" pitchFamily="34" charset="0"/>
              </a:rPr>
              <a:t>was 40% lighter and 20% stronger than the original</a:t>
            </a:r>
          </a:p>
          <a:p>
            <a:pPr lvl="1"/>
            <a:r>
              <a:rPr lang="en-US" sz="1800">
                <a:latin typeface="Calibri" panose="020F0502020204030204" pitchFamily="34" charset="0"/>
              </a:rPr>
              <a:t>replaced eight pieces with one 3D-printed part</a:t>
            </a:r>
          </a:p>
          <a:p>
            <a:pPr lvl="1"/>
            <a:r>
              <a:rPr lang="en-US" sz="1800">
                <a:latin typeface="Calibri" panose="020F0502020204030204" pitchFamily="34" charset="0"/>
              </a:rPr>
              <a:t>was chosen from more than 150 valid designs</a:t>
            </a:r>
          </a:p>
          <a:p>
            <a:r>
              <a:rPr lang="en-US" sz="1800">
                <a:latin typeface="Calibri" panose="020F0502020204030204" pitchFamily="34" charset="0"/>
              </a:rPr>
              <a:t>The software only optimizes for the goals it is given. If the goals are wrong, it finds a very good answer to the wrong problem.</a:t>
            </a:r>
          </a:p>
          <a:p>
            <a:r>
              <a:rPr lang="en-US" sz="1800">
                <a:latin typeface="Calibri" panose="020F0502020204030204" pitchFamily="34" charset="0"/>
              </a:rPr>
              <a:t>Think about it: could a shape like this be made with an ordinary mill and drill?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BE2A4C-D0D9-D7D5-5041-C4C0620445FE}"/>
              </a:ext>
            </a:extLst>
          </p:cNvPr>
          <p:cNvSpPr txBox="1"/>
          <p:nvPr/>
        </p:nvSpPr>
        <p:spPr>
          <a:xfrm>
            <a:off x="508000" y="6350000"/>
            <a:ext cx="11176000" cy="24622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sz="1000">
                <a:solidFill>
                  <a:srgbClr val="595959"/>
                </a:solidFill>
                <a:latin typeface="Calibri" panose="020F0502020204030204" pitchFamily="34" charset="0"/>
              </a:rPr>
              <a:t>Sources: Autodesk News, How GM and Autodesk are using generative design for vehicles of the future (May 3, 2018); General Motors news release, May 22, 2018.</a:t>
            </a:r>
          </a:p>
        </p:txBody>
      </p:sp>
    </p:spTree>
    <p:extLst>
      <p:ext uri="{BB962C8B-B14F-4D97-AF65-F5344CB8AC3E}">
        <p14:creationId xmlns:p14="http://schemas.microsoft.com/office/powerpoint/2010/main" val="3424734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68195-F829-4652-DC8A-8A979027F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What to take away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9C419F-30E0-4ED6-4ECC-7228BB8954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000">
                <a:latin typeface="Calibri" panose="020F0502020204030204" pitchFamily="34" charset="0"/>
              </a:rPr>
              <a:t>An AI model finds patterns in data. It does not check facts, so treat its answers as a draft to verify.</a:t>
            </a:r>
          </a:p>
          <a:p>
            <a:r>
              <a:rPr lang="en-US" sz="2000">
                <a:latin typeface="Calibri" panose="020F0502020204030204" pitchFamily="34" charset="0"/>
              </a:rPr>
              <a:t>Gaps in the data used to build and test a model can become gaps in how well it works for different people.</a:t>
            </a:r>
          </a:p>
          <a:p>
            <a:r>
              <a:rPr lang="en-US" sz="2000">
                <a:latin typeface="Calibri" panose="020F0502020204030204" pitchFamily="34" charset="0"/>
              </a:rPr>
              <a:t>AI can search through options faster than people can, but it optimizes for the goal it is given. Choosing the right goal is up to you.</a:t>
            </a:r>
          </a:p>
          <a:p>
            <a:r>
              <a:rPr lang="en-US" sz="2000">
                <a:latin typeface="Calibri" panose="020F0502020204030204" pitchFamily="34" charset="0"/>
              </a:rPr>
              <a:t>Next: try the object-recognition lab, the sensor lab and Grid World.</a:t>
            </a:r>
          </a:p>
        </p:txBody>
      </p:sp>
    </p:spTree>
    <p:extLst>
      <p:ext uri="{BB962C8B-B14F-4D97-AF65-F5344CB8AC3E}">
        <p14:creationId xmlns:p14="http://schemas.microsoft.com/office/powerpoint/2010/main" val="454699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660</Words>
  <Application>Microsoft Office PowerPoint</Application>
  <PresentationFormat>Custom</PresentationFormat>
  <Paragraphs>40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Calibri</vt:lpstr>
      <vt:lpstr>Office Theme</vt:lpstr>
      <vt:lpstr>AI is already making decisions that affect you</vt:lpstr>
      <vt:lpstr>1. An answer that sounds right but is wrong</vt:lpstr>
      <vt:lpstr>2. A system that worked better for some people than for others</vt:lpstr>
      <vt:lpstr>3. AI as a design partner</vt:lpstr>
      <vt:lpstr>What to take away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Hands-On AI for High School, opening demo</dc:title>
  <dc:creator>Ali Al Bataineh</dc:creator>
  <cp:lastModifiedBy>Ali Al Bataineh</cp:lastModifiedBy>
  <cp:revision>1</cp:revision>
  <dcterms:created xsi:type="dcterms:W3CDTF">2026-10-14T19:29:49Z</dcterms:created>
  <dcterms:modified xsi:type="dcterms:W3CDTF">2026-10-14T19:29:49Z</dcterms:modified>
</cp:coreProperties>
</file>